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256" r:id="rId2"/>
    <p:sldId id="259" r:id="rId3"/>
    <p:sldId id="257" r:id="rId4"/>
    <p:sldId id="260" r:id="rId5"/>
  </p:sldIdLst>
  <p:sldSz cx="42803763" cy="3027521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F67"/>
    <a:srgbClr val="7B3592"/>
    <a:srgbClr val="FEB807"/>
    <a:srgbClr val="E8C749"/>
    <a:srgbClr val="02538C"/>
    <a:srgbClr val="EE9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 varScale="1">
        <p:scale>
          <a:sx n="20" d="100"/>
          <a:sy n="20" d="100"/>
        </p:scale>
        <p:origin x="11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46FC845-DB0B-4688-81FD-DC57569DED1C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200150"/>
            <a:ext cx="45783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948C750-0E00-4C60-AA4C-E953E655A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86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1pPr>
    <a:lvl2pPr marL="149092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2pPr>
    <a:lvl3pPr marL="298184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3pPr>
    <a:lvl4pPr marL="447276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4pPr>
    <a:lvl5pPr marL="596368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5pPr>
    <a:lvl6pPr marL="745460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6pPr>
    <a:lvl7pPr marL="8945520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7pPr>
    <a:lvl8pPr marL="10436433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8pPr>
    <a:lvl9pPr marL="11927356" algn="l" defTabSz="2981840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68425" y="1200150"/>
            <a:ext cx="4578350" cy="3240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7FE7A-93D8-994D-AF6E-F7072AEFBB3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32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68425" y="1200150"/>
            <a:ext cx="4578350" cy="3240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7FE7A-93D8-994D-AF6E-F7072AEFBB3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226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0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0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2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7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2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4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2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E3DE-A9DC-449A-9F94-322F39EF36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8DEE5-5BA5-42D0-99C2-BD0063BC2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1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.org/content/article/how-prepare-scientific-poster" TargetMode="External"/><Relationship Id="rId2" Type="http://schemas.openxmlformats.org/officeDocument/2006/relationships/hyperlink" Target="https://mitcommlab.mit.edu/broad/commkit/pos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guides.nyu.edu/poste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42759" y="3006494"/>
            <a:ext cx="36918246" cy="3346180"/>
          </a:xfrm>
        </p:spPr>
        <p:txBody>
          <a:bodyPr>
            <a:normAutofit/>
          </a:bodyPr>
          <a:lstStyle/>
          <a:p>
            <a:r>
              <a:rPr lang="en-US" sz="13500" b="1" dirty="0"/>
              <a:t>Poster content guidelines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06045" y="6007196"/>
            <a:ext cx="36918246" cy="21560589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Posters will be shown in Ting foyer, just outside the Wong auditorium of MIT and open to those who walk by on July 6,7, and 8. </a:t>
            </a:r>
          </a:p>
          <a:p>
            <a:r>
              <a:rPr lang="en-US" dirty="0"/>
              <a:t>A dedicated poster session is scheduled for July 6</a:t>
            </a:r>
            <a:r>
              <a:rPr lang="en-US" baseline="30000" dirty="0"/>
              <a:t>th</a:t>
            </a:r>
            <a:r>
              <a:rPr lang="en-US" dirty="0"/>
              <a:t> at 3pm.  Your team will stand with the poster to explain your research.</a:t>
            </a:r>
          </a:p>
          <a:p>
            <a:pPr marL="0" indent="0">
              <a:buNone/>
            </a:pPr>
            <a:r>
              <a:rPr lang="en-US" b="1" dirty="0"/>
              <a:t>Suggestions:</a:t>
            </a:r>
          </a:p>
          <a:p>
            <a:pPr lvl="0"/>
            <a:r>
              <a:rPr lang="en-US" dirty="0"/>
              <a:t>Please emphasize insights and call to action, rather than process. (less “what we did” and more “why it matters”.) </a:t>
            </a:r>
          </a:p>
          <a:p>
            <a:pPr lvl="0"/>
            <a:r>
              <a:rPr lang="en-US" dirty="0"/>
              <a:t>Various results can be shown if they are critical to convey evidence, insight, decisions, or options in an integrated argument.</a:t>
            </a:r>
          </a:p>
          <a:p>
            <a:r>
              <a:rPr lang="en-US" dirty="0"/>
              <a:t>Two poster templates follow. On one page in a 2x2 or 2x3 grid, highlight a preferred solution, options, and key insights. </a:t>
            </a:r>
          </a:p>
          <a:p>
            <a:r>
              <a:rPr lang="en-US" dirty="0"/>
              <a:t>Summarize findings, insights, and limitations. Recommend next stage research or implementation.</a:t>
            </a:r>
          </a:p>
          <a:p>
            <a:r>
              <a:rPr lang="en-US" dirty="0"/>
              <a:t>Altogether, what is the contribution of this research?  To whom?</a:t>
            </a:r>
          </a:p>
          <a:p>
            <a:r>
              <a:rPr lang="en-US" dirty="0"/>
              <a:t>Avoid promotional language/ claims that are not evident from your work, or are otherwise truisms.  “Breakthrough”, “disruptive”, “transformative’ and other histrionic adjectives are a distraction.  Rather, allow the results of your work to demonstrate your thoroughness and the potential value of the system.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Online guidance: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https://mitcommlab.mit.edu/broad/commkit/poster/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https://www.science.org/content/article/how-prepare-scientific-poster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https://guides.nyu.edu/posters</a:t>
            </a:r>
            <a:r>
              <a:rPr lang="en-US" dirty="0"/>
              <a:t> </a:t>
            </a:r>
          </a:p>
        </p:txBody>
      </p:sp>
      <p:sp>
        <p:nvSpPr>
          <p:cNvPr id="16" name="Rectangle 180"/>
          <p:cNvSpPr>
            <a:spLocks noChangeArrowheads="1"/>
          </p:cNvSpPr>
          <p:nvPr/>
        </p:nvSpPr>
        <p:spPr bwMode="auto">
          <a:xfrm>
            <a:off x="575216" y="1080081"/>
            <a:ext cx="40472519" cy="2118918"/>
          </a:xfrm>
          <a:prstGeom prst="round2DiagRect">
            <a:avLst/>
          </a:prstGeom>
          <a:solidFill>
            <a:srgbClr val="1E0F67"/>
          </a:solidFill>
          <a:ln>
            <a:noFill/>
          </a:ln>
          <a:effectLst>
            <a:outerShdw blurRad="127000" algn="ctr" rotWithShape="0">
              <a:prstClr val="black">
                <a:alpha val="43000"/>
              </a:prstClr>
            </a:outerShdw>
          </a:effectLst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68580" tIns="68580" rIns="68580" bIns="68580" anchor="ctr">
            <a:noAutofit/>
          </a:bodyPr>
          <a:lstStyle/>
          <a:p>
            <a:pPr marL="300023" lvl="3" defTabSz="685766" eaLnBrk="0" hangingPunct="0">
              <a:spcAft>
                <a:spcPts val="103"/>
              </a:spcAft>
            </a:pPr>
            <a:r>
              <a:rPr lang="en-US" altLang="en-US" sz="6600" b="1" i="1" spc="7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2000505000000020004" pitchFamily="2" charset="0"/>
                <a:ea typeface="MS PGothic" panose="020B0600070205080204" pitchFamily="34" charset="-128"/>
                <a:cs typeface="Calibri" panose="020F0502020204030204" pitchFamily="34" charset="0"/>
              </a:rPr>
              <a:t>TE2022   - The Future of Engineering</a:t>
            </a:r>
            <a:endParaRPr lang="en-US" altLang="en-US" sz="4400" b="1" spc="7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2000505000000020004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9DE366-FCA0-4662-88FE-DC01092538D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285330" y="28009515"/>
            <a:ext cx="5404305" cy="1096349"/>
          </a:xfrm>
          <a:prstGeom prst="rect">
            <a:avLst/>
          </a:prstGeom>
        </p:spPr>
      </p:pic>
      <p:pic>
        <p:nvPicPr>
          <p:cNvPr id="9" name="Picture 4" descr="ISTE">
            <a:extLst>
              <a:ext uri="{FF2B5EF4-FFF2-40B4-BE49-F238E27FC236}">
                <a16:creationId xmlns:a16="http://schemas.microsoft.com/office/drawing/2014/main" id="{FB4AE9EC-31A8-40D3-9B8F-E92A84982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7305" y="27260173"/>
            <a:ext cx="3452001" cy="244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38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42759" y="3064396"/>
            <a:ext cx="36918246" cy="4399294"/>
          </a:xfrm>
        </p:spPr>
        <p:txBody>
          <a:bodyPr>
            <a:normAutofit/>
          </a:bodyPr>
          <a:lstStyle/>
          <a:p>
            <a:r>
              <a:rPr lang="en-US" sz="13500" b="1" dirty="0"/>
              <a:t>Poster format guidelines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11511" y="7186224"/>
            <a:ext cx="36918246" cy="1920934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Title to be shown on top, with copyright and contact information </a:t>
            </a:r>
          </a:p>
          <a:p>
            <a:r>
              <a:rPr lang="en-US" dirty="0"/>
              <a:t>Please list your co-author names, any logo and affiliation.</a:t>
            </a:r>
          </a:p>
          <a:p>
            <a:r>
              <a:rPr lang="en-US" dirty="0"/>
              <a:t>Suggested 2 x 2 or 2 x 3 grids are available in these slides., separated by dashed line, as shown.</a:t>
            </a:r>
          </a:p>
          <a:p>
            <a:r>
              <a:rPr lang="en-US" dirty="0"/>
              <a:t>Posters will be printed at MIT, and therefore must be submitted by the deadline (Wednesday before the event:  June 29, 2022).</a:t>
            </a:r>
          </a:p>
          <a:p>
            <a:r>
              <a:rPr lang="en-US" dirty="0"/>
              <a:t>The actual posters will be scaled when printed to A0 (~  33 x 47 inches).Please zoom when editing to check legibility of figures and text</a:t>
            </a:r>
          </a:p>
          <a:p>
            <a:r>
              <a:rPr lang="en-US" dirty="0"/>
              <a:t>Any figures should highlight patterns and have a caption which explains the figure. </a:t>
            </a:r>
          </a:p>
          <a:p>
            <a:r>
              <a:rPr lang="en-US" dirty="0"/>
              <a:t>Posters will be displayed in landscape format as default.</a:t>
            </a:r>
          </a:p>
          <a:p>
            <a:r>
              <a:rPr lang="en-US" dirty="0"/>
              <a:t>Suggested title font is Montserrat</a:t>
            </a:r>
          </a:p>
          <a:p>
            <a:r>
              <a:rPr lang="en-US" dirty="0"/>
              <a:t>Other body fonts suggested: Calibri Light</a:t>
            </a:r>
          </a:p>
          <a:p>
            <a:r>
              <a:rPr lang="en-US" dirty="0"/>
              <a:t>Please submit a PDF print ready version (do not compress or reduce the images).</a:t>
            </a:r>
          </a:p>
          <a:p>
            <a:r>
              <a:rPr lang="en-US" dirty="0"/>
              <a:t>Please use with filename as “TE2022_paper#_poster.pdf”. If you did not have a submitted paper number, please use your family name (e.g. TE2022_Moser_poster.pdf)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CF400D-4699-4874-AC1C-AE7EC2785D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477836" y="27672632"/>
            <a:ext cx="6353228" cy="1288853"/>
          </a:xfrm>
          <a:prstGeom prst="rect">
            <a:avLst/>
          </a:prstGeom>
        </p:spPr>
      </p:pic>
      <p:pic>
        <p:nvPicPr>
          <p:cNvPr id="9" name="Picture 4" descr="ISTE">
            <a:extLst>
              <a:ext uri="{FF2B5EF4-FFF2-40B4-BE49-F238E27FC236}">
                <a16:creationId xmlns:a16="http://schemas.microsoft.com/office/drawing/2014/main" id="{5D4ECE40-C180-4445-BEBE-D05C24B0B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7305" y="27260173"/>
            <a:ext cx="3452001" cy="244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80">
            <a:extLst>
              <a:ext uri="{FF2B5EF4-FFF2-40B4-BE49-F238E27FC236}">
                <a16:creationId xmlns:a16="http://schemas.microsoft.com/office/drawing/2014/main" id="{BEFF9390-6D0B-4BD2-8E9C-492AD36FB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216" y="1080081"/>
            <a:ext cx="40472519" cy="2118918"/>
          </a:xfrm>
          <a:prstGeom prst="round2DiagRect">
            <a:avLst/>
          </a:prstGeom>
          <a:solidFill>
            <a:srgbClr val="1E0F67"/>
          </a:solidFill>
          <a:ln>
            <a:solidFill>
              <a:srgbClr val="1E0F67"/>
            </a:solidFill>
          </a:ln>
          <a:effectLst>
            <a:outerShdw blurRad="127000" algn="ctr" rotWithShape="0">
              <a:prstClr val="black">
                <a:alpha val="43000"/>
              </a:prstClr>
            </a:outerShdw>
          </a:effectLst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68580" tIns="68580" rIns="68580" bIns="68580" anchor="ctr">
            <a:noAutofit/>
          </a:bodyPr>
          <a:lstStyle/>
          <a:p>
            <a:pPr marL="300023" lvl="3" defTabSz="685766" eaLnBrk="0" hangingPunct="0">
              <a:spcAft>
                <a:spcPts val="103"/>
              </a:spcAft>
            </a:pPr>
            <a:r>
              <a:rPr lang="en-US" altLang="en-US" sz="6600" b="1" i="1" spc="7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2000505000000020004" pitchFamily="2" charset="0"/>
                <a:ea typeface="MS PGothic" panose="020B0600070205080204" pitchFamily="34" charset="-128"/>
                <a:cs typeface="Calibri" panose="020F0502020204030204" pitchFamily="34" charset="0"/>
              </a:rPr>
              <a:t>TE2022   - The Future of Engineering</a:t>
            </a:r>
            <a:endParaRPr lang="en-US" altLang="en-US" sz="4400" b="1" spc="7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13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7F95FA-6472-4618-A2D9-1E2E0C4701E8}"/>
              </a:ext>
            </a:extLst>
          </p:cNvPr>
          <p:cNvGrpSpPr/>
          <p:nvPr/>
        </p:nvGrpSpPr>
        <p:grpSpPr>
          <a:xfrm>
            <a:off x="421139" y="550393"/>
            <a:ext cx="41781641" cy="29113369"/>
            <a:chOff x="15348979" y="10495628"/>
            <a:chExt cx="11898684" cy="9163476"/>
          </a:xfrm>
        </p:grpSpPr>
        <p:sp>
          <p:nvSpPr>
            <p:cNvPr id="4" name="Rectangle 3"/>
            <p:cNvSpPr/>
            <p:nvPr/>
          </p:nvSpPr>
          <p:spPr>
            <a:xfrm>
              <a:off x="15415250" y="10495628"/>
              <a:ext cx="5542456" cy="263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"/>
              <a:r>
                <a:rPr lang="en-US" sz="4800" b="1" dirty="0">
                  <a:solidFill>
                    <a:srgbClr val="1E0F6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anose="02000505000000020004" pitchFamily="2" charset="0"/>
                </a:rPr>
                <a:t>TE2022  </a:t>
              </a:r>
              <a:r>
                <a:rPr lang="en-US" sz="4800" dirty="0">
                  <a:solidFill>
                    <a:srgbClr val="FEB8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anose="02000505000000020004" pitchFamily="2" charset="0"/>
                </a:rPr>
                <a:t>Future of Engineering</a:t>
              </a:r>
              <a:r>
                <a:rPr lang="en-US" sz="4400" dirty="0">
                  <a:solidFill>
                    <a:srgbClr val="FEB807"/>
                  </a:solidFill>
                  <a:latin typeface="+mj-lt"/>
                </a:rPr>
                <a:t> 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5360463" y="10904916"/>
              <a:ext cx="11887200" cy="0"/>
            </a:xfrm>
            <a:prstGeom prst="line">
              <a:avLst/>
            </a:prstGeom>
            <a:ln>
              <a:solidFill>
                <a:srgbClr val="7B3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21393046" y="12018406"/>
              <a:ext cx="4808" cy="6858000"/>
            </a:xfrm>
            <a:prstGeom prst="line">
              <a:avLst/>
            </a:prstGeom>
            <a:ln>
              <a:solidFill>
                <a:srgbClr val="E8C74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5348979" y="11726447"/>
              <a:ext cx="11887200" cy="0"/>
            </a:xfrm>
            <a:prstGeom prst="line">
              <a:avLst/>
            </a:prstGeom>
            <a:ln>
              <a:solidFill>
                <a:srgbClr val="7B3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5356149" y="15435374"/>
              <a:ext cx="11887200" cy="0"/>
            </a:xfrm>
            <a:prstGeom prst="line">
              <a:avLst/>
            </a:prstGeom>
            <a:ln>
              <a:solidFill>
                <a:srgbClr val="E8C74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5348979" y="19228936"/>
              <a:ext cx="11887200" cy="0"/>
            </a:xfrm>
            <a:prstGeom prst="line">
              <a:avLst/>
            </a:prstGeom>
            <a:ln>
              <a:solidFill>
                <a:srgbClr val="7B3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5428989" y="11095292"/>
              <a:ext cx="1060968" cy="377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>
                  <a:solidFill>
                    <a:srgbClr val="1E0F67"/>
                  </a:solidFill>
                  <a:latin typeface="Montserrat" panose="02000505000000020004" pitchFamily="2" charset="0"/>
                </a:rPr>
                <a:t>Title</a:t>
              </a:r>
              <a:endParaRPr lang="en-US" sz="4400" b="1" dirty="0">
                <a:solidFill>
                  <a:srgbClr val="1E0F67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896507" y="11209776"/>
              <a:ext cx="1093646" cy="184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+mj-lt"/>
                </a:rPr>
                <a:t>Authors and affiliation</a:t>
              </a: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/>
          </p:blipFill>
          <p:spPr>
            <a:xfrm>
              <a:off x="15403820" y="19392195"/>
              <a:ext cx="1150993" cy="258069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20555337" y="19395176"/>
              <a:ext cx="1685041" cy="263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766">
                <a:tabLst>
                  <a:tab pos="476226" algn="l"/>
                </a:tabLst>
              </a:pPr>
              <a:r>
                <a:rPr lang="en-US" altLang="en-US" sz="2800" b="1" dirty="0">
                  <a:latin typeface="Calibri Light"/>
                  <a:ea typeface="MS PGothic" panose="020B0600070205080204" pitchFamily="34" charset="-128"/>
                  <a:cs typeface="Helvetica"/>
                </a:rPr>
                <a:t>July 6 - 8, 2022</a:t>
              </a:r>
              <a:endParaRPr lang="en-US" altLang="en-US" sz="2400" dirty="0">
                <a:solidFill>
                  <a:srgbClr val="000000"/>
                </a:solidFill>
                <a:latin typeface="Calibri Light"/>
                <a:ea typeface="MS PGothic" panose="020B0600070205080204" pitchFamily="34" charset="-128"/>
                <a:cs typeface="Helvetica"/>
              </a:endParaRPr>
            </a:p>
            <a:p>
              <a:pPr algn="ctr" defTabSz="685766">
                <a:tabLst>
                  <a:tab pos="476226" algn="l"/>
                </a:tabLst>
              </a:pPr>
              <a:r>
                <a:rPr lang="en-US" altLang="en-US" sz="2000" dirty="0">
                  <a:solidFill>
                    <a:srgbClr val="000000"/>
                  </a:solidFill>
                  <a:latin typeface="Calibri Light"/>
                  <a:ea typeface="MS PGothic" panose="020B0600070205080204" pitchFamily="34" charset="-128"/>
                  <a:cs typeface="Helvetica"/>
                </a:rPr>
                <a:t>MIT Campus - Cambridge, MA</a:t>
              </a:r>
            </a:p>
          </p:txBody>
        </p:sp>
      </p:grpSp>
      <p:pic>
        <p:nvPicPr>
          <p:cNvPr id="14" name="Picture 4" descr="ISTE">
            <a:extLst>
              <a:ext uri="{FF2B5EF4-FFF2-40B4-BE49-F238E27FC236}">
                <a16:creationId xmlns:a16="http://schemas.microsoft.com/office/drawing/2014/main" id="{4590EEF9-8860-4BB5-B4F9-68D1C8D68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2937" y="28390074"/>
            <a:ext cx="2319255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68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7F95FA-6472-4618-A2D9-1E2E0C4701E8}"/>
              </a:ext>
            </a:extLst>
          </p:cNvPr>
          <p:cNvGrpSpPr/>
          <p:nvPr/>
        </p:nvGrpSpPr>
        <p:grpSpPr>
          <a:xfrm>
            <a:off x="421139" y="550393"/>
            <a:ext cx="41781641" cy="29113369"/>
            <a:chOff x="15348979" y="10495628"/>
            <a:chExt cx="11898684" cy="9163476"/>
          </a:xfrm>
        </p:grpSpPr>
        <p:sp>
          <p:nvSpPr>
            <p:cNvPr id="4" name="Rectangle 3"/>
            <p:cNvSpPr/>
            <p:nvPr/>
          </p:nvSpPr>
          <p:spPr>
            <a:xfrm>
              <a:off x="15415250" y="10495628"/>
              <a:ext cx="5542456" cy="263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"/>
              <a:r>
                <a:rPr lang="en-US" sz="4800" b="1" dirty="0">
                  <a:solidFill>
                    <a:srgbClr val="1E0F6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anose="02000505000000020004" pitchFamily="2" charset="0"/>
                </a:rPr>
                <a:t>TE2022  </a:t>
              </a:r>
              <a:r>
                <a:rPr lang="en-US" sz="4800" dirty="0">
                  <a:solidFill>
                    <a:srgbClr val="FEB8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anose="02000505000000020004" pitchFamily="2" charset="0"/>
                </a:rPr>
                <a:t>Future of Engineering</a:t>
              </a:r>
              <a:r>
                <a:rPr lang="en-US" sz="4400" dirty="0">
                  <a:solidFill>
                    <a:srgbClr val="FEB807"/>
                  </a:solidFill>
                  <a:latin typeface="+mj-lt"/>
                </a:rPr>
                <a:t> 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5360463" y="10904916"/>
              <a:ext cx="11887200" cy="0"/>
            </a:xfrm>
            <a:prstGeom prst="line">
              <a:avLst/>
            </a:prstGeom>
            <a:ln>
              <a:solidFill>
                <a:srgbClr val="7B3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19244699" y="12018406"/>
              <a:ext cx="4808" cy="6858000"/>
            </a:xfrm>
            <a:prstGeom prst="line">
              <a:avLst/>
            </a:prstGeom>
            <a:ln>
              <a:solidFill>
                <a:srgbClr val="E8C74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5348979" y="11726447"/>
              <a:ext cx="11887200" cy="0"/>
            </a:xfrm>
            <a:prstGeom prst="line">
              <a:avLst/>
            </a:prstGeom>
            <a:ln>
              <a:solidFill>
                <a:srgbClr val="7B3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5356149" y="15435374"/>
              <a:ext cx="11887200" cy="0"/>
            </a:xfrm>
            <a:prstGeom prst="line">
              <a:avLst/>
            </a:prstGeom>
            <a:ln>
              <a:solidFill>
                <a:srgbClr val="E8C74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5348979" y="19228936"/>
              <a:ext cx="11887200" cy="0"/>
            </a:xfrm>
            <a:prstGeom prst="line">
              <a:avLst/>
            </a:prstGeom>
            <a:ln>
              <a:solidFill>
                <a:srgbClr val="7B3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5428989" y="11095292"/>
              <a:ext cx="1060968" cy="377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>
                  <a:solidFill>
                    <a:srgbClr val="1E0F67"/>
                  </a:solidFill>
                  <a:latin typeface="Montserrat" panose="02000505000000020004" pitchFamily="2" charset="0"/>
                </a:rPr>
                <a:t>Title</a:t>
              </a:r>
              <a:endParaRPr lang="en-US" sz="4400" b="1" dirty="0">
                <a:solidFill>
                  <a:srgbClr val="1E0F67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896507" y="11209776"/>
              <a:ext cx="1093646" cy="184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+mj-lt"/>
                </a:rPr>
                <a:t>Authors and affiliation</a:t>
              </a: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/>
          </p:blipFill>
          <p:spPr>
            <a:xfrm>
              <a:off x="15403820" y="19392195"/>
              <a:ext cx="1150993" cy="258069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20555337" y="19395176"/>
              <a:ext cx="1685041" cy="263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766">
                <a:tabLst>
                  <a:tab pos="476226" algn="l"/>
                </a:tabLst>
              </a:pPr>
              <a:r>
                <a:rPr lang="en-US" altLang="en-US" sz="2800" b="1" dirty="0">
                  <a:latin typeface="Calibri Light"/>
                  <a:ea typeface="MS PGothic" panose="020B0600070205080204" pitchFamily="34" charset="-128"/>
                  <a:cs typeface="Helvetica"/>
                </a:rPr>
                <a:t>July 6 - 8, 2022</a:t>
              </a:r>
              <a:endParaRPr lang="en-US" altLang="en-US" sz="2400" dirty="0">
                <a:solidFill>
                  <a:srgbClr val="000000"/>
                </a:solidFill>
                <a:latin typeface="Calibri Light"/>
                <a:ea typeface="MS PGothic" panose="020B0600070205080204" pitchFamily="34" charset="-128"/>
                <a:cs typeface="Helvetica"/>
              </a:endParaRPr>
            </a:p>
            <a:p>
              <a:pPr algn="ctr" defTabSz="685766">
                <a:tabLst>
                  <a:tab pos="476226" algn="l"/>
                </a:tabLst>
              </a:pPr>
              <a:r>
                <a:rPr lang="en-US" altLang="en-US" sz="2000" dirty="0">
                  <a:solidFill>
                    <a:srgbClr val="000000"/>
                  </a:solidFill>
                  <a:latin typeface="Calibri Light"/>
                  <a:ea typeface="MS PGothic" panose="020B0600070205080204" pitchFamily="34" charset="-128"/>
                  <a:cs typeface="Helvetica"/>
                </a:rPr>
                <a:t>MIT Campus - Cambridge, MA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256852-9CE7-4FEE-ACCA-FFE8D57C7431}"/>
                </a:ext>
              </a:extLst>
            </p:cNvPr>
            <p:cNvCxnSpPr/>
            <p:nvPr/>
          </p:nvCxnSpPr>
          <p:spPr>
            <a:xfrm flipH="1" flipV="1">
              <a:off x="23408095" y="12066374"/>
              <a:ext cx="4808" cy="6858000"/>
            </a:xfrm>
            <a:prstGeom prst="line">
              <a:avLst/>
            </a:prstGeom>
            <a:ln>
              <a:solidFill>
                <a:srgbClr val="E8C74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4" descr="ISTE">
            <a:extLst>
              <a:ext uri="{FF2B5EF4-FFF2-40B4-BE49-F238E27FC236}">
                <a16:creationId xmlns:a16="http://schemas.microsoft.com/office/drawing/2014/main" id="{4590EEF9-8860-4BB5-B4F9-68D1C8D68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3919" y="28397194"/>
            <a:ext cx="2319253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441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</TotalTime>
  <Words>508</Words>
  <Application>Microsoft Office PowerPoint</Application>
  <PresentationFormat>Custom</PresentationFormat>
  <Paragraphs>41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游ゴシック</vt:lpstr>
      <vt:lpstr>Arial</vt:lpstr>
      <vt:lpstr>Calibri</vt:lpstr>
      <vt:lpstr>Calibri Light</vt:lpstr>
      <vt:lpstr>Helvetica</vt:lpstr>
      <vt:lpstr>Montserrat</vt:lpstr>
      <vt:lpstr>Office Theme</vt:lpstr>
      <vt:lpstr>Poster content guidelines</vt:lpstr>
      <vt:lpstr>Poster format guidelines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Bryan.Moser</dc:creator>
  <cp:lastModifiedBy>Bryan R Moser</cp:lastModifiedBy>
  <cp:revision>35</cp:revision>
  <dcterms:created xsi:type="dcterms:W3CDTF">2018-04-15T16:28:08Z</dcterms:created>
  <dcterms:modified xsi:type="dcterms:W3CDTF">2022-05-27T22:26:48Z</dcterms:modified>
</cp:coreProperties>
</file>